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715" r:id="rId2"/>
  </p:sldMasterIdLst>
  <p:notesMasterIdLst>
    <p:notesMasterId r:id="rId15"/>
  </p:notesMasterIdLst>
  <p:handoutMasterIdLst>
    <p:handoutMasterId r:id="rId16"/>
  </p:handoutMasterIdLst>
  <p:sldIdLst>
    <p:sldId id="288" r:id="rId3"/>
    <p:sldId id="289" r:id="rId4"/>
    <p:sldId id="290" r:id="rId5"/>
    <p:sldId id="291" r:id="rId6"/>
    <p:sldId id="340" r:id="rId7"/>
    <p:sldId id="335" r:id="rId8"/>
    <p:sldId id="343" r:id="rId9"/>
    <p:sldId id="342" r:id="rId10"/>
    <p:sldId id="338" r:id="rId11"/>
    <p:sldId id="339" r:id="rId12"/>
    <p:sldId id="341" r:id="rId13"/>
    <p:sldId id="322" r:id="rId14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1008" userDrawn="1">
          <p15:clr>
            <a:srgbClr val="A4A3A4"/>
          </p15:clr>
        </p15:guide>
        <p15:guide id="3" orient="horz" pos="3792" userDrawn="1">
          <p15:clr>
            <a:srgbClr val="A4A3A4"/>
          </p15:clr>
        </p15:guide>
        <p15:guide id="4" orient="horz" pos="346" userDrawn="1">
          <p15:clr>
            <a:srgbClr val="A4A3A4"/>
          </p15:clr>
        </p15:guide>
        <p15:guide id="5" orient="horz" pos="1920" userDrawn="1">
          <p15:clr>
            <a:srgbClr val="A4A3A4"/>
          </p15:clr>
        </p15:guide>
        <p15:guide id="6" orient="horz" pos="3984" userDrawn="1">
          <p15:clr>
            <a:srgbClr val="A4A3A4"/>
          </p15:clr>
        </p15:guide>
        <p15:guide id="7" orient="horz" pos="1152" userDrawn="1">
          <p15:clr>
            <a:srgbClr val="A4A3A4"/>
          </p15:clr>
        </p15:guide>
        <p15:guide id="8" pos="2880" userDrawn="1">
          <p15:clr>
            <a:srgbClr val="A4A3A4"/>
          </p15:clr>
        </p15:guide>
        <p15:guide id="9" pos="503" userDrawn="1">
          <p15:clr>
            <a:srgbClr val="A4A3A4"/>
          </p15:clr>
        </p15:guide>
        <p15:guide id="10" pos="5257" userDrawn="1">
          <p15:clr>
            <a:srgbClr val="A4A3A4"/>
          </p15:clr>
        </p15:guide>
        <p15:guide id="11" pos="4608" userDrawn="1">
          <p15:clr>
            <a:srgbClr val="A4A3A4"/>
          </p15:clr>
        </p15:guide>
        <p15:guide id="12" pos="2448" userDrawn="1">
          <p15:clr>
            <a:srgbClr val="A4A3A4"/>
          </p15:clr>
        </p15:guide>
        <p15:guide id="13" pos="5545" userDrawn="1">
          <p15:clr>
            <a:srgbClr val="A4A3A4"/>
          </p15:clr>
        </p15:guide>
        <p15:guide id="14" pos="27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00"/>
    <a:srgbClr val="488BB6"/>
    <a:srgbClr val="58595B"/>
    <a:srgbClr val="C6D8F1"/>
    <a:srgbClr val="2A78AA"/>
    <a:srgbClr val="2879AB"/>
    <a:srgbClr val="FFCC00"/>
    <a:srgbClr val="0000FF"/>
    <a:srgbClr val="FDC932"/>
    <a:srgbClr val="FCD1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Style léger 2 - Accentuation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84" autoAdjust="0"/>
    <p:restoredTop sz="94660"/>
  </p:normalViewPr>
  <p:slideViewPr>
    <p:cSldViewPr showGuides="1">
      <p:cViewPr>
        <p:scale>
          <a:sx n="150" d="100"/>
          <a:sy n="150" d="100"/>
        </p:scale>
        <p:origin x="792" y="108"/>
      </p:cViewPr>
      <p:guideLst>
        <p:guide orient="horz" pos="2160"/>
        <p:guide orient="horz" pos="1008"/>
        <p:guide orient="horz" pos="3792"/>
        <p:guide orient="horz" pos="346"/>
        <p:guide orient="horz" pos="1920"/>
        <p:guide orient="horz" pos="3984"/>
        <p:guide orient="horz" pos="1152"/>
        <p:guide pos="2880"/>
        <p:guide pos="503"/>
        <p:guide pos="5257"/>
        <p:guide pos="4608"/>
        <p:guide pos="2448"/>
        <p:guide pos="5545"/>
        <p:guide pos="277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22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en-US"/>
              <a:pPr/>
              <a:t>11/22/2024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/>
              <a:p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en-US"/>
              <a:pPr/>
              <a:t>11/22/2024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/>
              <a:p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Site web&#10;&#10;Description générée automatiquement">
            <a:extLst>
              <a:ext uri="{FF2B5EF4-FFF2-40B4-BE49-F238E27FC236}">
                <a16:creationId xmlns:a16="http://schemas.microsoft.com/office/drawing/2014/main" id="{31EFF65F-5A17-3878-622D-E6EF0D66AB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42900" y="3068960"/>
            <a:ext cx="7973516" cy="931540"/>
          </a:xfrm>
        </p:spPr>
        <p:txBody>
          <a:bodyPr anchor="b">
            <a:normAutofit/>
          </a:bodyPr>
          <a:lstStyle>
            <a:lvl1pPr algn="r">
              <a:defRPr sz="2800" cap="none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Fill in title</a:t>
            </a:r>
          </a:p>
        </p:txBody>
      </p:sp>
      <p:sp>
        <p:nvSpPr>
          <p:cNvPr id="6" name="Espace réservé du texte 14"/>
          <p:cNvSpPr>
            <a:spLocks noGrp="1"/>
          </p:cNvSpPr>
          <p:nvPr>
            <p:ph type="body" sz="quarter" idx="14" hasCustomPrompt="1"/>
          </p:nvPr>
        </p:nvSpPr>
        <p:spPr>
          <a:xfrm>
            <a:off x="4524374" y="1352550"/>
            <a:ext cx="4536000" cy="371475"/>
          </a:xfrm>
        </p:spPr>
        <p:txBody>
          <a:bodyPr>
            <a:normAutofit/>
          </a:bodyPr>
          <a:lstStyle>
            <a:lvl1pPr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600" noProof="0" dirty="0"/>
              <a:t>Author, Position</a:t>
            </a:r>
          </a:p>
        </p:txBody>
      </p:sp>
      <p:sp>
        <p:nvSpPr>
          <p:cNvPr id="9" name="Espace réservé du texte 14"/>
          <p:cNvSpPr>
            <a:spLocks noGrp="1"/>
          </p:cNvSpPr>
          <p:nvPr>
            <p:ph type="body" sz="quarter" idx="15" hasCustomPrompt="1"/>
          </p:nvPr>
        </p:nvSpPr>
        <p:spPr>
          <a:xfrm>
            <a:off x="4524375" y="1652587"/>
            <a:ext cx="4536000" cy="371475"/>
          </a:xfrm>
        </p:spPr>
        <p:txBody>
          <a:bodyPr>
            <a:normAutofit/>
          </a:bodyPr>
          <a:lstStyle>
            <a:lvl1pPr>
              <a:buNone/>
              <a:defRPr sz="1600" baseline="0">
                <a:solidFill>
                  <a:srgbClr val="76ABDA"/>
                </a:solidFill>
              </a:defRPr>
            </a:lvl1pPr>
          </a:lstStyle>
          <a:p>
            <a:pPr lvl="0"/>
            <a:r>
              <a:rPr lang="en-US" sz="1600" noProof="0" dirty="0"/>
              <a:t>Location, Date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 hasCustomPrompt="1"/>
          </p:nvPr>
        </p:nvSpPr>
        <p:spPr>
          <a:xfrm>
            <a:off x="342900" y="4000500"/>
            <a:ext cx="7974013" cy="436563"/>
          </a:xfrm>
        </p:spPr>
        <p:txBody>
          <a:bodyPr>
            <a:noAutofit/>
          </a:bodyPr>
          <a:lstStyle>
            <a:lvl1pPr marL="0" indent="0" algn="r">
              <a:buFont typeface="+mj-lt"/>
              <a:buNone/>
              <a:defRPr sz="2400" baseline="0">
                <a:solidFill>
                  <a:srgbClr val="76ABDA"/>
                </a:solidFill>
              </a:defRPr>
            </a:lvl1pPr>
          </a:lstStyle>
          <a:p>
            <a:pPr lvl="0"/>
            <a:r>
              <a:rPr lang="en-US" dirty="0"/>
              <a:t>Sub-title</a:t>
            </a:r>
          </a:p>
        </p:txBody>
      </p:sp>
      <p:pic>
        <p:nvPicPr>
          <p:cNvPr id="3" name="Image 2" descr="Une image contenant cercle, Graphique, symbole, logo&#10;&#10;Description générée automatiquement">
            <a:extLst>
              <a:ext uri="{FF2B5EF4-FFF2-40B4-BE49-F238E27FC236}">
                <a16:creationId xmlns:a16="http://schemas.microsoft.com/office/drawing/2014/main" id="{C3ABF8C2-E4E0-6454-307B-E491E72EE6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52919"/>
            <a:ext cx="1217818" cy="121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149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339280" y="725407"/>
            <a:ext cx="6553200" cy="543353"/>
          </a:xfrm>
        </p:spPr>
        <p:txBody>
          <a:bodyPr rIns="0" anchor="ctr">
            <a:normAutofit/>
          </a:bodyPr>
          <a:lstStyle>
            <a:lvl1pPr algn="ctr">
              <a:defRPr sz="2800" cap="all" baseline="0">
                <a:solidFill>
                  <a:srgbClr val="58595B"/>
                </a:solidFill>
              </a:defRPr>
            </a:lvl1pPr>
          </a:lstStyle>
          <a:p>
            <a:r>
              <a:rPr lang="en-US" noProof="0" dirty="0"/>
              <a:t>Summary</a:t>
            </a:r>
          </a:p>
        </p:txBody>
      </p:sp>
      <p:sp>
        <p:nvSpPr>
          <p:cNvPr id="12" name="Espace réservé du contenu 11"/>
          <p:cNvSpPr>
            <a:spLocks noGrp="1"/>
          </p:cNvSpPr>
          <p:nvPr>
            <p:ph sz="quarter" idx="10" hasCustomPrompt="1"/>
          </p:nvPr>
        </p:nvSpPr>
        <p:spPr>
          <a:xfrm>
            <a:off x="2339280" y="1962150"/>
            <a:ext cx="6553200" cy="3933825"/>
          </a:xfrm>
        </p:spPr>
        <p:txBody>
          <a:bodyPr/>
          <a:lstStyle>
            <a:lvl1pPr marL="457200" indent="-457200">
              <a:spcBef>
                <a:spcPts val="500"/>
              </a:spcBef>
              <a:buFont typeface="+mj-lt"/>
              <a:buAutoNum type="arabicPeriod"/>
              <a:defRPr sz="2200" cap="none" baseline="0">
                <a:solidFill>
                  <a:srgbClr val="58595B"/>
                </a:solidFill>
              </a:defRPr>
            </a:lvl1pPr>
            <a:lvl2pPr marL="719138" indent="-266700">
              <a:buFont typeface="Arial" panose="020B0604020202020204" pitchFamily="34" charset="0"/>
              <a:buChar char="•"/>
              <a:tabLst>
                <a:tab pos="719138" algn="l"/>
              </a:tabLst>
              <a:defRPr cap="none" baseline="0">
                <a:solidFill>
                  <a:srgbClr val="2A78AA"/>
                </a:solidFill>
              </a:defRPr>
            </a:lvl2pPr>
          </a:lstStyle>
          <a:p>
            <a:pPr lvl="0"/>
            <a:r>
              <a:rPr lang="en-US" noProof="0" dirty="0"/>
              <a:t>Title level 1</a:t>
            </a:r>
          </a:p>
          <a:p>
            <a:pPr lvl="1"/>
            <a:r>
              <a:rPr lang="en-US" noProof="0" dirty="0"/>
              <a:t>Title level 2</a:t>
            </a:r>
          </a:p>
        </p:txBody>
      </p:sp>
      <p:pic>
        <p:nvPicPr>
          <p:cNvPr id="4" name="Image 3" descr="Une image contenant cercle, Graphique, symbole, logo&#10;&#10;Description générée automatiquement">
            <a:extLst>
              <a:ext uri="{FF2B5EF4-FFF2-40B4-BE49-F238E27FC236}">
                <a16:creationId xmlns:a16="http://schemas.microsoft.com/office/drawing/2014/main" id="{E93DB4F0-33FD-B2F6-C266-ACDD295D69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40" y="699939"/>
            <a:ext cx="569746" cy="56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9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mmaire épu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Espace réservé du contenu 11"/>
          <p:cNvSpPr>
            <a:spLocks noGrp="1"/>
          </p:cNvSpPr>
          <p:nvPr>
            <p:ph sz="quarter" idx="11" hasCustomPrompt="1"/>
          </p:nvPr>
        </p:nvSpPr>
        <p:spPr>
          <a:xfrm>
            <a:off x="935596" y="1484784"/>
            <a:ext cx="7272808" cy="4423226"/>
          </a:xfrm>
        </p:spPr>
        <p:txBody>
          <a:bodyPr/>
          <a:lstStyle>
            <a:lvl1pPr marL="457200" indent="-457200">
              <a:spcBef>
                <a:spcPts val="500"/>
              </a:spcBef>
              <a:buFont typeface="+mj-lt"/>
              <a:buAutoNum type="arabicPeriod"/>
              <a:defRPr sz="2200" cap="none" baseline="0">
                <a:solidFill>
                  <a:srgbClr val="58595B"/>
                </a:solidFill>
              </a:defRPr>
            </a:lvl1pPr>
            <a:lvl2pPr marL="630000" indent="-171450">
              <a:buFont typeface="Arial" panose="020B0604020202020204" pitchFamily="34" charset="0"/>
              <a:buChar char="•"/>
              <a:defRPr cap="none" baseline="0">
                <a:solidFill>
                  <a:srgbClr val="2A78AA"/>
                </a:solidFill>
              </a:defRPr>
            </a:lvl2pPr>
          </a:lstStyle>
          <a:p>
            <a:pPr lvl="0"/>
            <a:r>
              <a:rPr lang="en-US" noProof="0" dirty="0"/>
              <a:t>Title level 1</a:t>
            </a:r>
          </a:p>
          <a:p>
            <a:pPr lvl="1"/>
            <a:r>
              <a:rPr lang="en-US" noProof="0" dirty="0"/>
              <a:t>Title level 2</a:t>
            </a:r>
          </a:p>
        </p:txBody>
      </p:sp>
      <p:sp>
        <p:nvSpPr>
          <p:cNvPr id="7" name="Titre 1"/>
          <p:cNvSpPr>
            <a:spLocks noGrp="1"/>
          </p:cNvSpPr>
          <p:nvPr>
            <p:ph type="title" hasCustomPrompt="1"/>
          </p:nvPr>
        </p:nvSpPr>
        <p:spPr>
          <a:xfrm>
            <a:off x="935596" y="692696"/>
            <a:ext cx="7272808" cy="543353"/>
          </a:xfrm>
        </p:spPr>
        <p:txBody>
          <a:bodyPr rIns="0" anchor="ctr">
            <a:normAutofit/>
          </a:bodyPr>
          <a:lstStyle>
            <a:lvl1pPr algn="ctr">
              <a:defRPr sz="2800" cap="all" baseline="0">
                <a:solidFill>
                  <a:srgbClr val="58595B"/>
                </a:solidFill>
              </a:defRPr>
            </a:lvl1pPr>
          </a:lstStyle>
          <a:p>
            <a:r>
              <a:rPr lang="en-US" noProof="0" dirty="0"/>
              <a:t>Summary</a:t>
            </a:r>
          </a:p>
        </p:txBody>
      </p:sp>
      <p:pic>
        <p:nvPicPr>
          <p:cNvPr id="2" name="Image 1" descr="Une image contenant cercle, Graphique, symbole, logo&#10;&#10;Description générée automatiquement">
            <a:extLst>
              <a:ext uri="{FF2B5EF4-FFF2-40B4-BE49-F238E27FC236}">
                <a16:creationId xmlns:a16="http://schemas.microsoft.com/office/drawing/2014/main" id="{B3EC9B36-9AB6-E847-73ED-0732CA96F6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40" y="699939"/>
            <a:ext cx="569746" cy="56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3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195736" y="1696219"/>
            <a:ext cx="6408712" cy="1300733"/>
          </a:xfrm>
        </p:spPr>
        <p:txBody>
          <a:bodyPr anchor="b">
            <a:normAutofit/>
          </a:bodyPr>
          <a:lstStyle>
            <a:lvl1pPr marL="0" indent="0">
              <a:buFont typeface="+mj-lt"/>
              <a:buNone/>
              <a:defRPr sz="2800" cap="none" baseline="0">
                <a:solidFill>
                  <a:srgbClr val="58595B"/>
                </a:solidFill>
              </a:defRPr>
            </a:lvl1pPr>
          </a:lstStyle>
          <a:p>
            <a:r>
              <a:rPr lang="en-US" noProof="0" dirty="0"/>
              <a:t>Section 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2915816" y="3219161"/>
            <a:ext cx="5976664" cy="2688849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600">
                <a:solidFill>
                  <a:srgbClr val="2A78AA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dirty="0"/>
              <a:t>Subtitle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/>
          </a:p>
        </p:txBody>
      </p:sp>
      <p:pic>
        <p:nvPicPr>
          <p:cNvPr id="5" name="Image 4" descr="Une image contenant cercle, Graphique, symbole, logo&#10;&#10;Description générée automatiquement">
            <a:extLst>
              <a:ext uri="{FF2B5EF4-FFF2-40B4-BE49-F238E27FC236}">
                <a16:creationId xmlns:a16="http://schemas.microsoft.com/office/drawing/2014/main" id="{DE1C5C86-11A0-A927-4B01-83A0838619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428131"/>
            <a:ext cx="569746" cy="56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8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5" name="Titr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>
                <a:solidFill>
                  <a:srgbClr val="58595B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 hasCustomPrompt="1"/>
          </p:nvPr>
        </p:nvSpPr>
        <p:spPr>
          <a:xfrm>
            <a:off x="539750" y="980728"/>
            <a:ext cx="8352730" cy="5688360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>
                <a:solidFill>
                  <a:srgbClr val="58595B"/>
                </a:solidFill>
              </a:defRPr>
            </a:lvl4pPr>
          </a:lstStyle>
          <a:p>
            <a:pPr lvl="0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1</a:t>
            </a:r>
          </a:p>
          <a:p>
            <a:pPr lvl="1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2</a:t>
            </a:r>
          </a:p>
          <a:p>
            <a:pPr lvl="2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3</a:t>
            </a:r>
          </a:p>
          <a:p>
            <a:pPr lvl="3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4</a:t>
            </a:r>
          </a:p>
        </p:txBody>
      </p:sp>
      <p:pic>
        <p:nvPicPr>
          <p:cNvPr id="2" name="Image 1" descr="Une image contenant cercle, Graphique, symbole, logo&#10;&#10;Description générée automatiquement">
            <a:extLst>
              <a:ext uri="{FF2B5EF4-FFF2-40B4-BE49-F238E27FC236}">
                <a16:creationId xmlns:a16="http://schemas.microsoft.com/office/drawing/2014/main" id="{9E76763A-C069-6452-9E8C-06BCCF22AD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069" y="66588"/>
            <a:ext cx="569746" cy="56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12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ésentation Produ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043608" y="1"/>
            <a:ext cx="7560000" cy="702000"/>
          </a:xfrm>
        </p:spPr>
        <p:txBody>
          <a:bodyPr/>
          <a:lstStyle>
            <a:lvl1pPr>
              <a:defRPr baseline="0">
                <a:solidFill>
                  <a:srgbClr val="58595B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001992"/>
            <a:ext cx="8892478" cy="1116000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90600" indent="0" algn="just" defTabSz="457200"/>
            <a:endParaRPr lang="en-US">
              <a:solidFill>
                <a:srgbClr val="2A78A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Espace réservé pour une image  18"/>
          <p:cNvSpPr>
            <a:spLocks noGrp="1"/>
          </p:cNvSpPr>
          <p:nvPr>
            <p:ph type="pic" sz="quarter" idx="11"/>
          </p:nvPr>
        </p:nvSpPr>
        <p:spPr>
          <a:xfrm>
            <a:off x="208886" y="1163916"/>
            <a:ext cx="756000" cy="756000"/>
          </a:xfrm>
        </p:spPr>
        <p:txBody>
          <a:bodyPr>
            <a:normAutofit/>
          </a:bodyPr>
          <a:lstStyle>
            <a:lvl1pPr>
              <a:buNone/>
              <a:defRPr sz="1000"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2"/>
          </p:nvPr>
        </p:nvSpPr>
        <p:spPr>
          <a:xfrm>
            <a:off x="208886" y="2420888"/>
            <a:ext cx="3918614" cy="286248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6" name="Espace réservé pour une image  6"/>
          <p:cNvSpPr>
            <a:spLocks noGrp="1"/>
          </p:cNvSpPr>
          <p:nvPr>
            <p:ph type="pic" sz="quarter" idx="14"/>
          </p:nvPr>
        </p:nvSpPr>
        <p:spPr>
          <a:xfrm>
            <a:off x="4879772" y="2924944"/>
            <a:ext cx="4024107" cy="393305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8" name="Espace réservé du contenu 8"/>
          <p:cNvSpPr>
            <a:spLocks noGrp="1"/>
          </p:cNvSpPr>
          <p:nvPr>
            <p:ph sz="quarter" idx="16" hasCustomPrompt="1"/>
          </p:nvPr>
        </p:nvSpPr>
        <p:spPr>
          <a:xfrm>
            <a:off x="1110683" y="980728"/>
            <a:ext cx="7776464" cy="444883"/>
          </a:xfrm>
        </p:spPr>
        <p:txBody>
          <a:bodyPr anchor="b"/>
          <a:lstStyle>
            <a:lvl1pPr marL="0" indent="0">
              <a:buFontTx/>
              <a:buNone/>
              <a:defRPr cap="none" baseline="0">
                <a:solidFill>
                  <a:srgbClr val="58595B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Subtitle</a:t>
            </a:r>
          </a:p>
        </p:txBody>
      </p:sp>
      <p:cxnSp>
        <p:nvCxnSpPr>
          <p:cNvPr id="19" name="Connecteur droit 18"/>
          <p:cNvCxnSpPr/>
          <p:nvPr/>
        </p:nvCxnSpPr>
        <p:spPr>
          <a:xfrm>
            <a:off x="1116472" y="1425611"/>
            <a:ext cx="7704000" cy="0"/>
          </a:xfrm>
          <a:prstGeom prst="line">
            <a:avLst/>
          </a:prstGeom>
          <a:ln w="19050">
            <a:solidFill>
              <a:srgbClr val="2A78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Espace réservé du contenu 8"/>
          <p:cNvSpPr>
            <a:spLocks noGrp="1"/>
          </p:cNvSpPr>
          <p:nvPr>
            <p:ph sz="quarter" idx="17" hasCustomPrompt="1"/>
          </p:nvPr>
        </p:nvSpPr>
        <p:spPr>
          <a:xfrm>
            <a:off x="1110682" y="1418835"/>
            <a:ext cx="7776465" cy="66662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 cap="none" baseline="0">
                <a:solidFill>
                  <a:srgbClr val="2A78AA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Comment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8" hasCustomPrompt="1"/>
          </p:nvPr>
        </p:nvSpPr>
        <p:spPr>
          <a:xfrm>
            <a:off x="209550" y="5283200"/>
            <a:ext cx="3917950" cy="15748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400" i="1" baseline="0">
                <a:solidFill>
                  <a:srgbClr val="58595B"/>
                </a:solidFill>
              </a:defRPr>
            </a:lvl1pPr>
          </a:lstStyle>
          <a:p>
            <a:pPr lvl="0"/>
            <a:r>
              <a:rPr lang="en-US" noProof="0" dirty="0"/>
              <a:t>Legend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9" hasCustomPrompt="1"/>
          </p:nvPr>
        </p:nvSpPr>
        <p:spPr>
          <a:xfrm>
            <a:off x="4869054" y="2420888"/>
            <a:ext cx="4023425" cy="469781"/>
          </a:xfrm>
        </p:spPr>
        <p:txBody>
          <a:bodyPr anchor="b">
            <a:normAutofit/>
          </a:bodyPr>
          <a:lstStyle>
            <a:lvl1pPr marL="0" indent="0">
              <a:buNone/>
              <a:defRPr sz="1400" i="1" baseline="0"/>
            </a:lvl1pPr>
          </a:lstStyle>
          <a:p>
            <a:pPr lvl="0"/>
            <a:r>
              <a:rPr lang="en-US" noProof="0" dirty="0"/>
              <a:t>Legend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/>
          </a:p>
        </p:txBody>
      </p:sp>
      <p:pic>
        <p:nvPicPr>
          <p:cNvPr id="3" name="Image 2" descr="Une image contenant cercle, Graphique, symbole, logo&#10;&#10;Description générée automatiquement">
            <a:extLst>
              <a:ext uri="{FF2B5EF4-FFF2-40B4-BE49-F238E27FC236}">
                <a16:creationId xmlns:a16="http://schemas.microsoft.com/office/drawing/2014/main" id="{8A2ECB3A-8ABB-BA9D-E212-8ABC1C2477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069" y="66588"/>
            <a:ext cx="569746" cy="56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067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2B1A0340-1DB6-1045-C58F-435F4DAB67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Espace réservé du texte 6"/>
          <p:cNvSpPr>
            <a:spLocks noGrp="1"/>
          </p:cNvSpPr>
          <p:nvPr>
            <p:ph type="body" sz="quarter" idx="10" hasCustomPrompt="1"/>
          </p:nvPr>
        </p:nvSpPr>
        <p:spPr>
          <a:xfrm>
            <a:off x="3938587" y="2654300"/>
            <a:ext cx="4834051" cy="3078163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400" cap="none" baseline="0">
                <a:solidFill>
                  <a:srgbClr val="58595B"/>
                </a:solidFill>
              </a:defRPr>
            </a:lvl1pPr>
          </a:lstStyle>
          <a:p>
            <a:pPr lvl="0"/>
            <a:r>
              <a:rPr lang="en-US" noProof="0" dirty="0"/>
              <a:t>Closing message!</a:t>
            </a:r>
          </a:p>
        </p:txBody>
      </p:sp>
      <p:sp>
        <p:nvSpPr>
          <p:cNvPr id="8" name="ZoneTexte 7"/>
          <p:cNvSpPr txBox="1"/>
          <p:nvPr userDrawn="1"/>
        </p:nvSpPr>
        <p:spPr>
          <a:xfrm>
            <a:off x="3324225" y="6093296"/>
            <a:ext cx="5208214" cy="35394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700" noProof="0" dirty="0" err="1">
                <a:solidFill>
                  <a:srgbClr val="2A78AA"/>
                </a:solidFill>
                <a:latin typeface="Arial" pitchFamily="34" charset="0"/>
                <a:cs typeface="Arial" pitchFamily="34" charset="0"/>
              </a:rPr>
              <a:t>Meteo</a:t>
            </a:r>
            <a:r>
              <a:rPr lang="en-US" sz="1700" noProof="0" dirty="0">
                <a:solidFill>
                  <a:srgbClr val="2A78AA"/>
                </a:solidFill>
                <a:latin typeface="Arial" pitchFamily="34" charset="0"/>
                <a:cs typeface="Arial" pitchFamily="34" charset="0"/>
              </a:rPr>
              <a:t> France International,</a:t>
            </a:r>
            <a:r>
              <a:rPr lang="en-US" sz="1700" baseline="0" noProof="0" dirty="0">
                <a:solidFill>
                  <a:srgbClr val="2A78A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700" i="1" baseline="0" noProof="0" dirty="0">
                <a:solidFill>
                  <a:srgbClr val="58595B"/>
                </a:solidFill>
                <a:latin typeface="Arial" pitchFamily="34" charset="0"/>
                <a:cs typeface="Arial" pitchFamily="34" charset="0"/>
              </a:rPr>
              <a:t>With you for Weather</a:t>
            </a:r>
            <a:endParaRPr lang="en-US" sz="1700" i="1" noProof="0" dirty="0">
              <a:solidFill>
                <a:srgbClr val="58595B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ZoneTexte 8"/>
          <p:cNvSpPr txBox="1"/>
          <p:nvPr userDrawn="1"/>
        </p:nvSpPr>
        <p:spPr>
          <a:xfrm>
            <a:off x="3324225" y="6474822"/>
            <a:ext cx="5208215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fr-FR" sz="1600" dirty="0">
                <a:solidFill>
                  <a:srgbClr val="2A78AA"/>
                </a:solidFill>
                <a:latin typeface="Arial" pitchFamily="34" charset="0"/>
                <a:cs typeface="Arial" pitchFamily="34" charset="0"/>
              </a:rPr>
              <a:t>info@mfi.fr – www.mfi.fr</a:t>
            </a:r>
          </a:p>
        </p:txBody>
      </p:sp>
    </p:spTree>
    <p:extLst>
      <p:ext uri="{BB962C8B-B14F-4D97-AF65-F5344CB8AC3E}">
        <p14:creationId xmlns:p14="http://schemas.microsoft.com/office/powerpoint/2010/main" val="374643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043608" y="-1"/>
            <a:ext cx="7560840" cy="702000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en-US" noProof="0" dirty="0"/>
              <a:t>Slide 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9552" y="989885"/>
            <a:ext cx="8352928" cy="567947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04448" y="0"/>
            <a:ext cx="5395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972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9" r:id="rId3"/>
    <p:sldLayoutId id="2147483718" r:id="rId4"/>
    <p:sldLayoutId id="2147483721" r:id="rId5"/>
    <p:sldLayoutId id="2147483722" r:id="rId6"/>
    <p:sldLayoutId id="2147483724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 cap="none" baseline="0">
          <a:solidFill>
            <a:srgbClr val="58595B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685800" rtl="0" eaLnBrk="1" latinLnBrk="0" hangingPunct="1">
        <a:lnSpc>
          <a:spcPct val="100000"/>
        </a:lnSpc>
        <a:spcBef>
          <a:spcPts val="500"/>
        </a:spcBef>
        <a:buFontTx/>
        <a:buBlip>
          <a:blip r:embed="rId10"/>
        </a:buBlip>
        <a:tabLst/>
        <a:defRPr sz="2000" kern="1200" baseline="0">
          <a:solidFill>
            <a:srgbClr val="58595B"/>
          </a:solidFill>
          <a:latin typeface="+mn-lt"/>
          <a:ea typeface="+mn-ea"/>
          <a:cs typeface="+mn-cs"/>
        </a:defRPr>
      </a:lvl1pPr>
      <a:lvl2pPr marL="532800" indent="-266400" algn="l" defTabSz="685800" rtl="0" eaLnBrk="1" latinLnBrk="0" hangingPunct="1">
        <a:lnSpc>
          <a:spcPct val="100000"/>
        </a:lnSpc>
        <a:spcBef>
          <a:spcPts val="500"/>
        </a:spcBef>
        <a:buFontTx/>
        <a:buBlip>
          <a:blip r:embed="rId11"/>
        </a:buBlip>
        <a:tabLst/>
        <a:defRPr sz="1800" kern="1200">
          <a:solidFill>
            <a:srgbClr val="2A78AA"/>
          </a:solidFill>
          <a:latin typeface="+mn-lt"/>
          <a:ea typeface="+mn-ea"/>
          <a:cs typeface="+mn-cs"/>
        </a:defRPr>
      </a:lvl2pPr>
      <a:lvl3pPr marL="799200" indent="-266700" algn="l" defTabSz="685800" rtl="0" eaLnBrk="1" latinLnBrk="0" hangingPunct="1">
        <a:lnSpc>
          <a:spcPct val="100000"/>
        </a:lnSpc>
        <a:spcBef>
          <a:spcPts val="500"/>
        </a:spcBef>
        <a:buFontTx/>
        <a:buBlip>
          <a:blip r:embed="rId12"/>
        </a:buBlip>
        <a:tabLst/>
        <a:defRPr sz="1600" kern="1200" baseline="0">
          <a:solidFill>
            <a:srgbClr val="58595B"/>
          </a:solidFill>
          <a:latin typeface="+mn-lt"/>
          <a:ea typeface="+mn-ea"/>
          <a:cs typeface="+mn-cs"/>
        </a:defRPr>
      </a:lvl3pPr>
      <a:lvl4pPr marL="1065600" indent="-180000" algn="l" defTabSz="6858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400" i="1" kern="1200" baseline="0">
          <a:solidFill>
            <a:srgbClr val="58595B"/>
          </a:solidFill>
          <a:latin typeface="+mn-lt"/>
          <a:ea typeface="+mn-ea"/>
          <a:cs typeface="+mn-cs"/>
        </a:defRPr>
      </a:lvl4pPr>
      <a:lvl5pPr marL="1438275" indent="-180000" algn="l" defTabSz="6858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>
          <a:tab pos="1438275" algn="l"/>
        </a:tabLst>
        <a:defRPr sz="1600" kern="1200" baseline="0">
          <a:solidFill>
            <a:srgbClr val="58595B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ctrTitle"/>
          </p:nvPr>
        </p:nvSpPr>
        <p:spPr>
          <a:xfrm>
            <a:off x="323528" y="2996952"/>
            <a:ext cx="7973516" cy="931540"/>
          </a:xfrm>
        </p:spPr>
        <p:txBody>
          <a:bodyPr/>
          <a:lstStyle/>
          <a:p>
            <a:r>
              <a:rPr lang="en-US" dirty="0"/>
              <a:t>Formation CIPS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Simon GRIMAL, Solution Integration Engineer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Toulouse, Decembre 2024</a:t>
            </a:r>
          </a:p>
        </p:txBody>
      </p:sp>
      <p:sp>
        <p:nvSpPr>
          <p:cNvPr id="2" name="Espace réservé du texte 1"/>
          <p:cNvSpPr>
            <a:spLocks noGrp="1"/>
          </p:cNvSpPr>
          <p:nvPr>
            <p:ph type="body" sz="quarter" idx="16"/>
          </p:nvPr>
        </p:nvSpPr>
        <p:spPr>
          <a:xfrm>
            <a:off x="323528" y="4000500"/>
            <a:ext cx="7974013" cy="436563"/>
          </a:xfrm>
        </p:spPr>
        <p:txBody>
          <a:bodyPr/>
          <a:lstStyle/>
          <a:p>
            <a:r>
              <a:rPr lang="en-US" dirty="0"/>
              <a:t>Part 01 - </a:t>
            </a:r>
            <a:r>
              <a:rPr lang="en-US" dirty="0" err="1"/>
              <a:t>Contexte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726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43608" y="-1"/>
            <a:ext cx="6912768" cy="702000"/>
          </a:xfrm>
        </p:spPr>
        <p:txBody>
          <a:bodyPr>
            <a:normAutofit fontScale="90000"/>
          </a:bodyPr>
          <a:lstStyle/>
          <a:p>
            <a:r>
              <a:rPr lang="en-GB" dirty="0"/>
              <a:t>Project technical architecture – </a:t>
            </a:r>
            <a:r>
              <a:rPr lang="en-GB" dirty="0">
                <a:solidFill>
                  <a:srgbClr val="2A78AA"/>
                </a:solidFill>
              </a:rPr>
              <a:t>Infrastructure (</a:t>
            </a:r>
            <a:r>
              <a:rPr lang="en-GB" dirty="0" err="1">
                <a:solidFill>
                  <a:srgbClr val="2A78AA"/>
                </a:solidFill>
              </a:rPr>
              <a:t>Actuelle</a:t>
            </a:r>
            <a:r>
              <a:rPr lang="en-GB" dirty="0">
                <a:solidFill>
                  <a:srgbClr val="2A78AA"/>
                </a:solidFill>
              </a:rPr>
              <a:t>)</a:t>
            </a:r>
            <a:endParaRPr lang="en-GB" sz="1400" dirty="0">
              <a:solidFill>
                <a:srgbClr val="2A78AA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AFCB663-D422-D04B-BD27-AC663E866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4" y="972445"/>
            <a:ext cx="9035480" cy="530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4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D3EF0-68CB-E645-C54C-24680698C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A235D7-9183-CC86-9C17-1BB6D75CB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08" y="-1"/>
            <a:ext cx="6912768" cy="702000"/>
          </a:xfrm>
        </p:spPr>
        <p:txBody>
          <a:bodyPr>
            <a:normAutofit fontScale="90000"/>
          </a:bodyPr>
          <a:lstStyle/>
          <a:p>
            <a:r>
              <a:rPr lang="en-GB" dirty="0"/>
              <a:t>Project technical architecture – </a:t>
            </a:r>
            <a:r>
              <a:rPr lang="en-GB" dirty="0">
                <a:solidFill>
                  <a:srgbClr val="2A78AA"/>
                </a:solidFill>
              </a:rPr>
              <a:t>Infrastructure (A </a:t>
            </a:r>
            <a:r>
              <a:rPr lang="en-GB" dirty="0" err="1">
                <a:solidFill>
                  <a:srgbClr val="2A78AA"/>
                </a:solidFill>
              </a:rPr>
              <a:t>venir</a:t>
            </a:r>
            <a:r>
              <a:rPr lang="en-GB" dirty="0">
                <a:solidFill>
                  <a:srgbClr val="2A78AA"/>
                </a:solidFill>
              </a:rPr>
              <a:t>)</a:t>
            </a:r>
            <a:endParaRPr lang="en-GB" sz="1400" dirty="0">
              <a:solidFill>
                <a:srgbClr val="2A78AA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819B2F0-BE2A-57FE-C774-B96342103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124744"/>
            <a:ext cx="9021768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81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Thanks for your attention!</a:t>
            </a:r>
            <a:br>
              <a:rPr lang="en-US" dirty="0"/>
            </a:br>
            <a:endParaRPr lang="en-US" sz="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25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Projet</a:t>
            </a:r>
            <a:r>
              <a:rPr lang="en-US" dirty="0"/>
              <a:t> VIGICLIMM</a:t>
            </a:r>
          </a:p>
          <a:p>
            <a:pPr lvl="1"/>
            <a:r>
              <a:rPr lang="en-US" dirty="0"/>
              <a:t>Vue </a:t>
            </a:r>
            <a:r>
              <a:rPr lang="fr-FR" dirty="0"/>
              <a:t>d’ensemble</a:t>
            </a:r>
          </a:p>
          <a:p>
            <a:pPr lvl="1"/>
            <a:r>
              <a:rPr lang="fr-FR" dirty="0"/>
              <a:t>Jalons projet</a:t>
            </a:r>
          </a:p>
          <a:p>
            <a:pPr lvl="1"/>
            <a:r>
              <a:rPr lang="fr-FR" dirty="0"/>
              <a:t>Contexte CIPS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Architecture technique</a:t>
            </a:r>
          </a:p>
          <a:p>
            <a:pPr lvl="1"/>
            <a:r>
              <a:rPr lang="en-US" dirty="0"/>
              <a:t>Infrastructure CIPS</a:t>
            </a:r>
          </a:p>
        </p:txBody>
      </p:sp>
    </p:spTree>
    <p:extLst>
      <p:ext uri="{BB962C8B-B14F-4D97-AF65-F5344CB8AC3E}">
        <p14:creationId xmlns:p14="http://schemas.microsoft.com/office/powerpoint/2010/main" val="2403728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Projet</a:t>
            </a:r>
            <a:r>
              <a:rPr lang="en-US" dirty="0"/>
              <a:t> VIGICLIMM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Vue </a:t>
            </a:r>
            <a:r>
              <a:rPr lang="en-US" dirty="0" err="1"/>
              <a:t>d’ensemble</a:t>
            </a:r>
            <a:endParaRPr lang="en-US" dirty="0"/>
          </a:p>
          <a:p>
            <a:r>
              <a:rPr lang="en-US" dirty="0" err="1">
                <a:solidFill>
                  <a:srgbClr val="C6D8F1"/>
                </a:solidFill>
              </a:rPr>
              <a:t>Jalons</a:t>
            </a:r>
            <a:r>
              <a:rPr lang="en-US" dirty="0">
                <a:solidFill>
                  <a:srgbClr val="C6D8F1"/>
                </a:solidFill>
              </a:rPr>
              <a:t> </a:t>
            </a:r>
            <a:r>
              <a:rPr lang="en-US" dirty="0" err="1">
                <a:solidFill>
                  <a:srgbClr val="C6D8F1"/>
                </a:solidFill>
              </a:rPr>
              <a:t>projet</a:t>
            </a:r>
            <a:endParaRPr lang="en-US" dirty="0">
              <a:solidFill>
                <a:srgbClr val="C6D8F1"/>
              </a:solidFill>
            </a:endParaRPr>
          </a:p>
          <a:p>
            <a:r>
              <a:rPr lang="en-US" dirty="0" err="1">
                <a:solidFill>
                  <a:srgbClr val="C6D8F1"/>
                </a:solidFill>
              </a:rPr>
              <a:t>Contexte</a:t>
            </a:r>
            <a:r>
              <a:rPr lang="en-US" dirty="0">
                <a:solidFill>
                  <a:srgbClr val="C6D8F1"/>
                </a:solidFill>
              </a:rPr>
              <a:t> CIPS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24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Projet VIGICLIMM – </a:t>
            </a:r>
            <a:r>
              <a:rPr lang="en-GB">
                <a:solidFill>
                  <a:srgbClr val="2A78AA"/>
                </a:solidFill>
              </a:rPr>
              <a:t>Vue d’ensemble</a:t>
            </a:r>
            <a:endParaRPr lang="en-GB" sz="1400" dirty="0">
              <a:solidFill>
                <a:srgbClr val="2A78AA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D25727-8B94-54ED-2813-E05CF10B4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1052736"/>
            <a:ext cx="8604250" cy="521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CE76521-88E5-FA62-C1FC-4DEB785A6A4F}"/>
              </a:ext>
            </a:extLst>
          </p:cNvPr>
          <p:cNvSpPr/>
          <p:nvPr/>
        </p:nvSpPr>
        <p:spPr>
          <a:xfrm>
            <a:off x="2987824" y="2564904"/>
            <a:ext cx="1224136" cy="22322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091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3BEE4-2047-E870-662E-05462DC05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A8C727B0-2258-A739-7779-B721ECFF6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Projet</a:t>
            </a:r>
            <a:r>
              <a:rPr lang="en-US" dirty="0"/>
              <a:t> VIGICLIMM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1332C69-B187-57C4-875F-13455D4C17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C6D8F1"/>
                </a:solidFill>
              </a:rPr>
              <a:t>Vue </a:t>
            </a:r>
            <a:r>
              <a:rPr lang="en-US" dirty="0" err="1">
                <a:solidFill>
                  <a:srgbClr val="C6D8F1"/>
                </a:solidFill>
              </a:rPr>
              <a:t>d’ensemble</a:t>
            </a:r>
            <a:endParaRPr lang="en-US" dirty="0">
              <a:solidFill>
                <a:srgbClr val="C6D8F1"/>
              </a:solidFill>
            </a:endParaRPr>
          </a:p>
          <a:p>
            <a:r>
              <a:rPr lang="en-US" dirty="0" err="1"/>
              <a:t>Jalons</a:t>
            </a:r>
            <a:r>
              <a:rPr lang="en-US" dirty="0"/>
              <a:t> </a:t>
            </a:r>
            <a:r>
              <a:rPr lang="en-US" dirty="0" err="1"/>
              <a:t>projet</a:t>
            </a:r>
            <a:endParaRPr lang="en-US" dirty="0"/>
          </a:p>
          <a:p>
            <a:r>
              <a:rPr lang="en-US" dirty="0" err="1">
                <a:solidFill>
                  <a:srgbClr val="C6D8F1"/>
                </a:solidFill>
              </a:rPr>
              <a:t>Contexte</a:t>
            </a:r>
            <a:r>
              <a:rPr lang="en-US" dirty="0">
                <a:solidFill>
                  <a:srgbClr val="C6D8F1"/>
                </a:solidFill>
              </a:rPr>
              <a:t> CIPS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02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Projet</a:t>
            </a:r>
            <a:r>
              <a:rPr lang="en-GB" dirty="0"/>
              <a:t> VIGICLIMM – </a:t>
            </a:r>
            <a:r>
              <a:rPr lang="en-GB" dirty="0" err="1"/>
              <a:t>Jalons</a:t>
            </a:r>
            <a:r>
              <a:rPr lang="en-GB" dirty="0"/>
              <a:t> </a:t>
            </a:r>
            <a:r>
              <a:rPr lang="en-GB" dirty="0" err="1"/>
              <a:t>Projet</a:t>
            </a:r>
            <a:endParaRPr lang="en-GB" sz="1400" dirty="0">
              <a:solidFill>
                <a:srgbClr val="2A78AA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DC844B6-067F-03D9-41DB-6A7C922B0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5719"/>
            <a:ext cx="9144000" cy="3906561"/>
          </a:xfrm>
          <a:prstGeom prst="rect">
            <a:avLst/>
          </a:prstGeom>
        </p:spPr>
      </p:pic>
      <p:sp>
        <p:nvSpPr>
          <p:cNvPr id="7" name="Étoile : 5 branches 6">
            <a:extLst>
              <a:ext uri="{FF2B5EF4-FFF2-40B4-BE49-F238E27FC236}">
                <a16:creationId xmlns:a16="http://schemas.microsoft.com/office/drawing/2014/main" id="{A5015302-872A-4801-2986-F8A581F31497}"/>
              </a:ext>
            </a:extLst>
          </p:cNvPr>
          <p:cNvSpPr/>
          <p:nvPr/>
        </p:nvSpPr>
        <p:spPr>
          <a:xfrm>
            <a:off x="3275856" y="3428999"/>
            <a:ext cx="266328" cy="225088"/>
          </a:xfrm>
          <a:prstGeom prst="star5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7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 : bas 7">
            <a:extLst>
              <a:ext uri="{FF2B5EF4-FFF2-40B4-BE49-F238E27FC236}">
                <a16:creationId xmlns:a16="http://schemas.microsoft.com/office/drawing/2014/main" id="{009F3764-719C-FE3C-BB54-6662B852D967}"/>
              </a:ext>
            </a:extLst>
          </p:cNvPr>
          <p:cNvSpPr/>
          <p:nvPr/>
        </p:nvSpPr>
        <p:spPr>
          <a:xfrm rot="10800000">
            <a:off x="3310720" y="3827808"/>
            <a:ext cx="196600" cy="1554472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7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417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C80DC-CFE3-E0F1-FC14-50EDBA986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9F36134B-DC00-0977-FA6D-B97396E9D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Projet</a:t>
            </a:r>
            <a:r>
              <a:rPr lang="en-US" dirty="0"/>
              <a:t> VIGICLIMM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18AD56C-C6B3-4EFA-5D1E-43C8DF9A86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C6D8F1"/>
                </a:solidFill>
              </a:rPr>
              <a:t>Vue </a:t>
            </a:r>
            <a:r>
              <a:rPr lang="en-US" dirty="0" err="1">
                <a:solidFill>
                  <a:srgbClr val="C6D8F1"/>
                </a:solidFill>
              </a:rPr>
              <a:t>d’ensemble</a:t>
            </a:r>
            <a:endParaRPr lang="en-US" dirty="0">
              <a:solidFill>
                <a:srgbClr val="C6D8F1"/>
              </a:solidFill>
            </a:endParaRPr>
          </a:p>
          <a:p>
            <a:r>
              <a:rPr lang="en-US" dirty="0" err="1">
                <a:solidFill>
                  <a:srgbClr val="C6D8F1"/>
                </a:solidFill>
              </a:rPr>
              <a:t>Jalons</a:t>
            </a:r>
            <a:r>
              <a:rPr lang="en-US" dirty="0">
                <a:solidFill>
                  <a:srgbClr val="C6D8F1"/>
                </a:solidFill>
              </a:rPr>
              <a:t> </a:t>
            </a:r>
            <a:r>
              <a:rPr lang="en-US" dirty="0" err="1">
                <a:solidFill>
                  <a:srgbClr val="C6D8F1"/>
                </a:solidFill>
              </a:rPr>
              <a:t>projet</a:t>
            </a:r>
            <a:endParaRPr lang="en-US" dirty="0">
              <a:solidFill>
                <a:srgbClr val="C6D8F1"/>
              </a:solidFill>
            </a:endParaRPr>
          </a:p>
          <a:p>
            <a:r>
              <a:rPr lang="en-US" dirty="0" err="1"/>
              <a:t>Contexte</a:t>
            </a:r>
            <a:r>
              <a:rPr lang="en-US" dirty="0"/>
              <a:t> CIPS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99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C3E37-E695-77BE-D11E-3695FCDBC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18E9AB-B78A-C868-52C7-8EB951A44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Projet</a:t>
            </a:r>
            <a:r>
              <a:rPr lang="en-GB" dirty="0"/>
              <a:t> VIGICLIMM – </a:t>
            </a:r>
            <a:r>
              <a:rPr lang="en-GB" dirty="0" err="1"/>
              <a:t>Contexte</a:t>
            </a:r>
            <a:r>
              <a:rPr lang="en-GB" dirty="0"/>
              <a:t> CIPS</a:t>
            </a:r>
            <a:endParaRPr lang="en-GB" sz="1400" dirty="0">
              <a:solidFill>
                <a:srgbClr val="2A78AA"/>
              </a:solidFill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7734864-C1F2-0AE0-B436-C57C7E4F20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9750" y="980728"/>
            <a:ext cx="8352730" cy="5688360"/>
          </a:xfrm>
        </p:spPr>
        <p:txBody>
          <a:bodyPr>
            <a:normAutofit/>
          </a:bodyPr>
          <a:lstStyle/>
          <a:p>
            <a:r>
              <a:rPr lang="en-US" dirty="0"/>
              <a:t>CIPS DS: Version </a:t>
            </a:r>
            <a:r>
              <a:rPr lang="en-US" dirty="0" err="1"/>
              <a:t>actuelle</a:t>
            </a:r>
            <a:r>
              <a:rPr lang="en-US" dirty="0"/>
              <a:t> 5.5.3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venir</a:t>
            </a:r>
            <a:r>
              <a:rPr lang="en-US" dirty="0"/>
              <a:t> 5.5.4 </a:t>
            </a:r>
            <a:r>
              <a:rPr lang="en-US" dirty="0">
                <a:sym typeface="Wingdings" panose="05000000000000000000" pitchFamily="2" charset="2"/>
              </a:rPr>
              <a:t> correction bug </a:t>
            </a:r>
            <a:r>
              <a:rPr lang="en-US" dirty="0" err="1">
                <a:sym typeface="Wingdings" panose="05000000000000000000" pitchFamily="2" charset="2"/>
              </a:rPr>
              <a:t>mineur</a:t>
            </a:r>
            <a:r>
              <a:rPr lang="en-US" dirty="0">
                <a:sym typeface="Wingdings" panose="05000000000000000000" pitchFamily="2" charset="2"/>
              </a:rPr>
              <a:t> sur le merge </a:t>
            </a:r>
            <a:r>
              <a:rPr lang="en-US" dirty="0" err="1">
                <a:sym typeface="Wingdings" panose="05000000000000000000" pitchFamily="2" charset="2"/>
              </a:rPr>
              <a:t>automatique</a:t>
            </a:r>
            <a:r>
              <a:rPr lang="en-US" dirty="0">
                <a:sym typeface="Wingdings" panose="05000000000000000000" pitchFamily="2" charset="2"/>
              </a:rPr>
              <a:t> de </a:t>
            </a:r>
            <a:r>
              <a:rPr lang="en-US" dirty="0" err="1">
                <a:sym typeface="Wingdings" panose="05000000000000000000" pitchFamily="2" charset="2"/>
              </a:rPr>
              <a:t>fichiers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NetCDF</a:t>
            </a:r>
            <a:r>
              <a:rPr lang="en-US" dirty="0">
                <a:sym typeface="Wingdings" panose="05000000000000000000" pitchFamily="2" charset="2"/>
              </a:rPr>
              <a:t> </a:t>
            </a:r>
            <a:endParaRPr lang="en-US" dirty="0"/>
          </a:p>
          <a:p>
            <a:endParaRPr lang="en-US" dirty="0"/>
          </a:p>
          <a:p>
            <a:r>
              <a:rPr lang="en-US" dirty="0"/>
              <a:t>CIPS TC / LAB: Version </a:t>
            </a:r>
            <a:r>
              <a:rPr lang="en-US" dirty="0" err="1"/>
              <a:t>actuelle</a:t>
            </a:r>
            <a:r>
              <a:rPr lang="en-US" dirty="0"/>
              <a:t> 1.4.2</a:t>
            </a:r>
          </a:p>
          <a:p>
            <a:pPr lvl="1"/>
            <a:r>
              <a:rPr lang="en-US" dirty="0" err="1"/>
              <a:t>Quelques</a:t>
            </a:r>
            <a:r>
              <a:rPr lang="en-US" dirty="0"/>
              <a:t> bugs identifies sur le CIPS LAB</a:t>
            </a:r>
          </a:p>
          <a:p>
            <a:pPr marL="266400" lvl="1" indent="0">
              <a:buNone/>
            </a:pPr>
            <a:endParaRPr lang="en-US" dirty="0"/>
          </a:p>
          <a:p>
            <a:pPr lvl="1"/>
            <a:r>
              <a:rPr lang="en-US" dirty="0"/>
              <a:t>Toute </a:t>
            </a:r>
            <a:r>
              <a:rPr lang="en-US" dirty="0" err="1"/>
              <a:t>juste</a:t>
            </a:r>
            <a:r>
              <a:rPr lang="en-US" dirty="0"/>
              <a:t> disponible 1.5.0 </a:t>
            </a:r>
          </a:p>
          <a:p>
            <a:pPr lvl="2"/>
            <a:r>
              <a:rPr lang="en-US" dirty="0"/>
              <a:t>Grosse </a:t>
            </a:r>
            <a:r>
              <a:rPr lang="en-US" dirty="0" err="1"/>
              <a:t>refonte</a:t>
            </a:r>
            <a:r>
              <a:rPr lang="en-US" dirty="0"/>
              <a:t> du backend </a:t>
            </a:r>
            <a:r>
              <a:rPr lang="en-US" dirty="0">
                <a:sym typeface="Wingdings" panose="05000000000000000000" pitchFamily="2" charset="2"/>
              </a:rPr>
              <a:t> Passage de tout les services sous Docker</a:t>
            </a:r>
            <a:endParaRPr lang="en-US" dirty="0"/>
          </a:p>
          <a:p>
            <a:pPr lvl="2"/>
            <a:r>
              <a:rPr lang="en-US" dirty="0">
                <a:solidFill>
                  <a:srgbClr val="2A78AA"/>
                </a:solidFill>
              </a:rPr>
              <a:t>Mais </a:t>
            </a:r>
            <a:r>
              <a:rPr lang="en-US" dirty="0" err="1">
                <a:solidFill>
                  <a:srgbClr val="2A78AA"/>
                </a:solidFill>
              </a:rPr>
              <a:t>fonctionnel</a:t>
            </a:r>
            <a:r>
              <a:rPr lang="en-US" dirty="0">
                <a:solidFill>
                  <a:srgbClr val="2A78AA"/>
                </a:solidFill>
              </a:rPr>
              <a:t> </a:t>
            </a:r>
            <a:r>
              <a:rPr lang="en-US" dirty="0" err="1">
                <a:solidFill>
                  <a:srgbClr val="2A78AA"/>
                </a:solidFill>
              </a:rPr>
              <a:t>identitique</a:t>
            </a:r>
            <a:endParaRPr lang="en-US" dirty="0">
              <a:solidFill>
                <a:srgbClr val="2A78AA"/>
              </a:solidFill>
            </a:endParaRPr>
          </a:p>
          <a:p>
            <a:pPr marL="532500" lvl="2" indent="0">
              <a:buNone/>
            </a:pPr>
            <a:endParaRPr lang="en-US" dirty="0">
              <a:solidFill>
                <a:srgbClr val="2A78AA"/>
              </a:solidFill>
            </a:endParaRPr>
          </a:p>
          <a:p>
            <a:pPr lvl="1"/>
            <a:r>
              <a:rPr lang="en-US" dirty="0"/>
              <a:t>A </a:t>
            </a:r>
            <a:r>
              <a:rPr lang="en-US" dirty="0" err="1"/>
              <a:t>venir</a:t>
            </a:r>
            <a:r>
              <a:rPr lang="en-US" dirty="0"/>
              <a:t> (</a:t>
            </a:r>
            <a:r>
              <a:rPr lang="en-US" dirty="0" err="1"/>
              <a:t>janvier</a:t>
            </a:r>
            <a:r>
              <a:rPr lang="en-US" dirty="0"/>
              <a:t> 2025) 1.5.1</a:t>
            </a:r>
          </a:p>
          <a:p>
            <a:pPr lvl="2"/>
            <a:r>
              <a:rPr lang="en-US" dirty="0">
                <a:solidFill>
                  <a:srgbClr val="2A78AA"/>
                </a:solidFill>
              </a:rPr>
              <a:t>Idem 1.5.0 </a:t>
            </a:r>
            <a:r>
              <a:rPr lang="en-US" dirty="0" err="1">
                <a:solidFill>
                  <a:srgbClr val="2A78AA"/>
                </a:solidFill>
              </a:rPr>
              <a:t>mais</a:t>
            </a:r>
            <a:r>
              <a:rPr lang="en-US" dirty="0">
                <a:solidFill>
                  <a:srgbClr val="2A78AA"/>
                </a:solidFill>
              </a:rPr>
              <a:t> redefinition architecture pour configuration a 2 schedulers</a:t>
            </a:r>
          </a:p>
        </p:txBody>
      </p:sp>
    </p:spTree>
    <p:extLst>
      <p:ext uri="{BB962C8B-B14F-4D97-AF65-F5344CB8AC3E}">
        <p14:creationId xmlns:p14="http://schemas.microsoft.com/office/powerpoint/2010/main" val="173315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Architecture technique 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Infrastructure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46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0160216 Présentation Powerpoint MFI">
  <a:themeElements>
    <a:clrScheme name="MFI">
      <a:dk1>
        <a:srgbClr val="333333"/>
      </a:dk1>
      <a:lt1>
        <a:sysClr val="window" lastClr="FFFFFF"/>
      </a:lt1>
      <a:dk2>
        <a:srgbClr val="58595B"/>
      </a:dk2>
      <a:lt2>
        <a:srgbClr val="ECE8E1"/>
      </a:lt2>
      <a:accent1>
        <a:srgbClr val="76ABDA"/>
      </a:accent1>
      <a:accent2>
        <a:srgbClr val="E29100"/>
      </a:accent2>
      <a:accent3>
        <a:srgbClr val="6A5E4F"/>
      </a:accent3>
      <a:accent4>
        <a:srgbClr val="CA5411"/>
      </a:accent4>
      <a:accent5>
        <a:srgbClr val="2A78AA"/>
      </a:accent5>
      <a:accent6>
        <a:srgbClr val="8EA50D"/>
      </a:accent6>
      <a:hlink>
        <a:srgbClr val="00547D"/>
      </a:hlink>
      <a:folHlink>
        <a:srgbClr val="B82824"/>
      </a:folHlink>
    </a:clrScheme>
    <a:fontScheme name="MFI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9C178B1C-7D61-4121-835C-D786E09D80CA}" vid="{A05CD0F6-EE12-44F8-ACCC-EC1C7BB7055E}"/>
    </a:ext>
  </a:extLst>
</a:theme>
</file>

<file path=ppt/theme/theme2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D182A0E-7F17-4A86-A7C5-8846F54E43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20160322 Modèle Powerpoint Direction charte 2016 -V1.0</Template>
  <TotalTime>0</TotalTime>
  <Words>165</Words>
  <Application>Microsoft Office PowerPoint</Application>
  <PresentationFormat>Affichage à l'écran (4:3)</PresentationFormat>
  <Paragraphs>45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6" baseType="lpstr">
      <vt:lpstr>Arial</vt:lpstr>
      <vt:lpstr>Franklin Gothic Medium</vt:lpstr>
      <vt:lpstr>Wingdings</vt:lpstr>
      <vt:lpstr>20160216 Présentation Powerpoint MFI</vt:lpstr>
      <vt:lpstr>Formation CIPS</vt:lpstr>
      <vt:lpstr>SOMMAIRE</vt:lpstr>
      <vt:lpstr>Projet VIGICLIMM</vt:lpstr>
      <vt:lpstr>Projet VIGICLIMM – Vue d’ensemble</vt:lpstr>
      <vt:lpstr>Projet VIGICLIMM</vt:lpstr>
      <vt:lpstr>Projet VIGICLIMM – Jalons Projet</vt:lpstr>
      <vt:lpstr>Projet VIGICLIMM</vt:lpstr>
      <vt:lpstr>Projet VIGICLIMM – Contexte CIPS</vt:lpstr>
      <vt:lpstr>Architecture technique </vt:lpstr>
      <vt:lpstr>Project technical architecture – Infrastructure (Actuelle)</vt:lpstr>
      <vt:lpstr>Project technical architecture – Infrastructure (A venir)</vt:lpstr>
      <vt:lpstr>Présentation PowerPoint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2016-03-31T08:37:05Z</dcterms:created>
  <dcterms:modified xsi:type="dcterms:W3CDTF">2024-11-25T14:36:49Z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TC028952669991</vt:lpwstr>
  </property>
</Properties>
</file>